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9" r:id="rId3"/>
    <p:sldId id="265" r:id="rId4"/>
    <p:sldId id="266" r:id="rId5"/>
    <p:sldId id="282" r:id="rId6"/>
    <p:sldId id="283" r:id="rId7"/>
    <p:sldId id="304" r:id="rId8"/>
    <p:sldId id="259" r:id="rId9"/>
    <p:sldId id="260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67" r:id="rId25"/>
    <p:sldId id="310" r:id="rId26"/>
    <p:sldId id="305" r:id="rId27"/>
    <p:sldId id="306" r:id="rId28"/>
    <p:sldId id="307" r:id="rId29"/>
    <p:sldId id="269" r:id="rId30"/>
    <p:sldId id="308" r:id="rId31"/>
    <p:sldId id="284" r:id="rId32"/>
    <p:sldId id="270" r:id="rId33"/>
    <p:sldId id="257" r:id="rId34"/>
    <p:sldId id="311" r:id="rId35"/>
    <p:sldId id="288" r:id="rId36"/>
    <p:sldId id="303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Kincaid" initials="CK" lastIdx="4" clrIdx="0">
    <p:extLst>
      <p:ext uri="{19B8F6BF-5375-455C-9EA6-DF929625EA0E}">
        <p15:presenceInfo xmlns:p15="http://schemas.microsoft.com/office/powerpoint/2012/main" userId="S::ckincaid@stanford.edu::9bb481be-f5cd-4192-8307-b5bf7f025a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49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1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56" y="-1"/>
            <a:ext cx="11150833" cy="700272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Perforador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7D23-5F05-1845-BDAB-5613754A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9" y="925260"/>
            <a:ext cx="7387761" cy="5007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0" y="3996220"/>
            <a:ext cx="2443345" cy="244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Ahora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bailando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niños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770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Normal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145" y="1129479"/>
            <a:ext cx="3846099" cy="5728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8135" y="941805"/>
            <a:ext cx="17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</p:spTree>
    <p:extLst>
      <p:ext uri="{BB962C8B-B14F-4D97-AF65-F5344CB8AC3E}">
        <p14:creationId xmlns:p14="http://schemas.microsoft.com/office/powerpoint/2010/main" val="282134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personajes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5878" y="2184729"/>
            <a:ext cx="5776441" cy="3249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20" y="1835273"/>
            <a:ext cx="3048000" cy="481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520" y="987515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14063" y="987516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empieza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417007" y="1835273"/>
            <a:ext cx="7578749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6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Adicionar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MouseListener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637" y="6233174"/>
            <a:ext cx="460895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agregarMouseListeners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8981-48CA-D64D-8EE7-0DC792780DCC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1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normalmente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21B13-D7CA-9D40-929D-BDDB94A66C8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5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Mouse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Clickeado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E78EE-BA4E-EB49-BB76-DB841FA9520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9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98B4B-E5DA-E640-B12B-053B727CDA1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22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4746-8615-D34B-827D-447164BD04A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82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977F8-DE43-434C-A5B6-DEC851DF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49"/>
            <a:ext cx="9144000" cy="5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Sigue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suyo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98021-6C0A-6E48-9A2B-84958A03B07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1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Mouse 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movió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0DFC9-B094-2941-97A3-268A2C0AF4C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67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AAC51-3E8B-B645-8BA8-65C48875C0E9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53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0D1B3-C89D-1F43-AB1E-B1DCC2B9E481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058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94108" y="1433728"/>
            <a:ext cx="3632337" cy="36323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Seguimiento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Mouse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914" y="3164670"/>
            <a:ext cx="1901395" cy="1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291-5090-9A48-A007-F265FC7E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TODO: </a:t>
            </a:r>
            <a:r>
              <a:rPr lang="es-ES_tradnl" dirty="0" err="1"/>
              <a:t>add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showing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options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could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EC29-8DC5-0544-8C05-0F8CAFDC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2047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Las variables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salen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únicamente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cuando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termina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 una variable se define por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fuera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programa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!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Estas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variables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llaman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(instance variables)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(Variables)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71537" y="5729789"/>
            <a:ext cx="8058063" cy="158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marR="0" lvl="0" indent="-17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*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un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significado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especial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programas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multiples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archivos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Por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ahora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saber que son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visibles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para 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y que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línea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inicialización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ejecutada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antes de run.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047376"/>
            <a:ext cx="6540152" cy="23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5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Muchas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veces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para pasar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información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entre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run y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eventos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del mouse!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+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56" y="2635153"/>
            <a:ext cx="6615830" cy="4002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833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Objetos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un valor especial que se llama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lo que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quiere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decir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que la variable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no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ningún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valor.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3" y="2148137"/>
            <a:ext cx="5365663" cy="2705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06" y="4521895"/>
            <a:ext cx="5435664" cy="158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64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Debris Sweeper</a:t>
            </a:r>
          </a:p>
        </p:txBody>
      </p:sp>
      <p:pic>
        <p:nvPicPr>
          <p:cNvPr id="2" name="Picture 1" descr="Screen Shot 2016-06-24 at 7.54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235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75226-4986-A84B-A2DD-FF4011923915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74A7BF-731A-6D46-8992-3B861871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AFC08E-4E4D-5249-A1DC-DFB5F46D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66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darElementoEn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(x, y);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darElementoEn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(x, y)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SObjeto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coordenadas</a:t>
            </a:r>
            <a:r>
              <a:rPr lang="en-US" dirty="0"/>
              <a:t> (x, y).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hay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3517900"/>
            <a:ext cx="6585364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737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2946D1-2043-0F40-AC3E-41F60DF3AC53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C5F5CD-321F-624C-AD8B-C0CA31A2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1B1C3-CA4C-8E4D-9BF1-8B7906BD1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292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42" y="1124910"/>
            <a:ext cx="8998910" cy="5060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Comandos</a:t>
            </a:r>
            <a:endParaRPr lang="en-US" dirty="0"/>
          </a:p>
          <a:p>
            <a:r>
              <a:rPr lang="en-US" dirty="0" err="1">
                <a:latin typeface="Courier"/>
                <a:cs typeface="Courier"/>
              </a:rPr>
              <a:t>agregarMouseListeners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darElementoEn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i="1" dirty="0">
                <a:latin typeface="Courier"/>
                <a:cs typeface="Courier"/>
              </a:rPr>
              <a:t>y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/>
              <a:t>Nuevas</a:t>
            </a:r>
            <a:r>
              <a:rPr lang="en-US" dirty="0"/>
              <a:t> Ideas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Listener</a:t>
            </a:r>
          </a:p>
          <a:p>
            <a:r>
              <a:rPr lang="en-US" dirty="0" err="1"/>
              <a:t>Atributos</a:t>
            </a:r>
            <a:r>
              <a:rPr lang="en-US" dirty="0"/>
              <a:t> (Instance Variables)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Conceptos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285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2970737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04800" y="2600920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keyPressed(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04800" y="3054945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keyReleased(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304800" y="3507383"/>
            <a:ext cx="30480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keyTyped(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352800" y="2600920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presses a key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3352800" y="3054945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key comes back up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3352800" y="3507383"/>
            <a:ext cx="54102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types </a:t>
            </a:r>
          </a:p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(presses and releases) a key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482600" y="49149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>
                <a:latin typeface="Times New Roman" charset="0"/>
              </a:rPr>
              <a:t>	The parameter </a:t>
            </a:r>
            <a:r>
              <a:rPr lang="en-US" sz="2800" i="1">
                <a:latin typeface="Times New Roman" charset="0"/>
              </a:rPr>
              <a:t>e</a:t>
            </a:r>
            <a:r>
              <a:rPr lang="en-US" sz="2800">
                <a:latin typeface="Times New Roman" charset="0"/>
              </a:rPr>
              <a:t> is a </a:t>
            </a:r>
            <a:r>
              <a:rPr lang="en-US" sz="2600" b="1"/>
              <a:t>KeyEvent</a:t>
            </a:r>
            <a:r>
              <a:rPr lang="en-US" sz="2800">
                <a:latin typeface="Times New Roman" charset="0"/>
              </a:rPr>
              <a:t> object, which indicates which key is involved.</a:t>
            </a:r>
          </a:p>
        </p:txBody>
      </p:sp>
      <p:sp>
        <p:nvSpPr>
          <p:cNvPr id="5130" name="Rectangle 15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The </a:t>
            </a:r>
            <a:r>
              <a:rPr lang="en-US" sz="2400" b="1" dirty="0"/>
              <a:t>run</a:t>
            </a:r>
            <a:r>
              <a:rPr lang="en-US" sz="2800" dirty="0">
                <a:latin typeface="Times New Roman" charset="0"/>
              </a:rPr>
              <a:t> method should call </a:t>
            </a:r>
            <a:r>
              <a:rPr lang="en-US" sz="2400" b="1" dirty="0" err="1"/>
              <a:t>addKeyListeners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Write definitions of any listener methods needed</a:t>
            </a:r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teclado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1761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Warm Up: Making Tracks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431"/>
            <a:ext cx="9144000" cy="5950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75" y="1362270"/>
            <a:ext cx="695606" cy="6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1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0" y="747848"/>
            <a:ext cx="9144000" cy="5836589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362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015"/>
            <a:ext cx="9144000" cy="600437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03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adelante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nosotros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mismos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9CDE5"/>
                </a:solidFill>
              </a:rPr>
              <a:t>Source: The Hobbit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empezar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por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inicio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138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Objetivos</a:t>
            </a:r>
            <a:r>
              <a:rPr lang="en-US" sz="4600" dirty="0">
                <a:latin typeface="Calibri"/>
                <a:cs typeface="Calibri"/>
              </a:rPr>
              <a:t> de </a:t>
            </a:r>
            <a:r>
              <a:rPr lang="en-US" sz="4600" dirty="0" err="1">
                <a:latin typeface="Calibri"/>
                <a:cs typeface="Calibri"/>
              </a:rPr>
              <a:t>aprendizaje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que </a:t>
            </a:r>
            <a:r>
              <a:rPr lang="en-US" sz="2400" dirty="0" err="1">
                <a:latin typeface="Chalkboard"/>
                <a:cs typeface="Chalkboard"/>
              </a:rPr>
              <a:t>puede</a:t>
            </a:r>
            <a:r>
              <a:rPr lang="en-US" sz="2400" dirty="0">
                <a:latin typeface="Chalkboard"/>
                <a:cs typeface="Chalkboard"/>
              </a:rPr>
              <a:t> responder a los </a:t>
            </a:r>
            <a:r>
              <a:rPr lang="en-US" sz="2400" dirty="0" err="1">
                <a:latin typeface="Chalkboard"/>
                <a:cs typeface="Chalkboard"/>
              </a:rPr>
              <a:t>eventos</a:t>
            </a:r>
            <a:r>
              <a:rPr lang="en-US" sz="2400" dirty="0">
                <a:latin typeface="Chalkboard"/>
                <a:cs typeface="Chalkboard"/>
              </a:rPr>
              <a:t> del mouse (</a:t>
            </a:r>
            <a:r>
              <a:rPr lang="en-US" sz="2400" dirty="0" err="1">
                <a:latin typeface="Chalkboard"/>
                <a:cs typeface="Chalkboard"/>
              </a:rPr>
              <a:t>ratón</a:t>
            </a:r>
            <a:r>
              <a:rPr lang="en-US" sz="2400" dirty="0">
                <a:latin typeface="Chalkboard"/>
                <a:cs typeface="Chalkboard"/>
              </a:rPr>
              <a:t>)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Utilizar</a:t>
            </a:r>
            <a:r>
              <a:rPr lang="en-US" sz="2400" dirty="0">
                <a:latin typeface="Chalkboard"/>
                <a:cs typeface="Chalkboard"/>
              </a:rPr>
              <a:t> una variable </a:t>
            </a:r>
            <a:r>
              <a:rPr lang="en-US" sz="2400" dirty="0" err="1">
                <a:latin typeface="Chalkboard"/>
                <a:cs typeface="Chalkboard"/>
              </a:rPr>
              <a:t>atributo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tu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974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482600" y="1161054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los </a:t>
            </a:r>
            <a:r>
              <a:rPr lang="en-US" sz="2800" dirty="0" err="1">
                <a:latin typeface="Calibri"/>
                <a:cs typeface="Calibri"/>
              </a:rPr>
              <a:t>usuarios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interactúan</a:t>
            </a:r>
            <a:r>
              <a:rPr lang="en-US" sz="2800" dirty="0">
                <a:latin typeface="Calibri"/>
                <a:cs typeface="Calibri"/>
              </a:rPr>
              <a:t> con el </a:t>
            </a:r>
            <a:r>
              <a:rPr lang="en-US" sz="2800" dirty="0" err="1">
                <a:latin typeface="Calibri"/>
                <a:cs typeface="Calibri"/>
              </a:rPr>
              <a:t>computador</a:t>
            </a:r>
            <a:r>
              <a:rPr lang="en-US" sz="2800" dirty="0">
                <a:latin typeface="Calibri"/>
                <a:cs typeface="Calibri"/>
              </a:rPr>
              <a:t>, </a:t>
            </a:r>
            <a:r>
              <a:rPr lang="en-US" sz="2800" dirty="0" err="1">
                <a:latin typeface="Calibri"/>
                <a:cs typeface="Calibri"/>
              </a:rPr>
              <a:t>generan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(e.g., mover/</a:t>
            </a:r>
            <a:r>
              <a:rPr lang="en-US" sz="2800" dirty="0" err="1">
                <a:latin typeface="Calibri"/>
                <a:cs typeface="Calibri"/>
              </a:rPr>
              <a:t>hacer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clic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en</a:t>
            </a:r>
            <a:r>
              <a:rPr lang="en-US" sz="2800" dirty="0">
                <a:latin typeface="Calibri"/>
                <a:cs typeface="Calibri"/>
              </a:rPr>
              <a:t> el mouse).</a:t>
            </a:r>
            <a:endParaRPr lang="en-US" sz="2400" b="1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Puede</a:t>
            </a:r>
            <a:r>
              <a:rPr lang="en-US" sz="2800" dirty="0">
                <a:latin typeface="Calibri"/>
                <a:cs typeface="Calibri"/>
              </a:rPr>
              <a:t> responder a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si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tienen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métodos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b="1" u="sng" dirty="0">
                <a:latin typeface="Calibri"/>
                <a:cs typeface="Calibri"/>
              </a:rPr>
              <a:t>listeners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correspondientes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r>
              <a:rPr lang="en-US" sz="2400" b="1" dirty="0">
                <a:latin typeface="Calibri"/>
                <a:cs typeface="Calibri"/>
              </a:rPr>
              <a:t>			</a:t>
            </a:r>
            <a:r>
              <a:rPr lang="en-US" sz="2400" b="1" dirty="0" err="1">
                <a:latin typeface="Courier"/>
                <a:cs typeface="Courier"/>
              </a:rPr>
              <a:t>agregarMouseListeners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endParaRPr lang="en-US" sz="2800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>
                <a:latin typeface="Calibri"/>
                <a:cs typeface="Calibri"/>
              </a:rPr>
              <a:t>Listeners </a:t>
            </a:r>
            <a:r>
              <a:rPr lang="en-US" sz="2800" dirty="0" err="1">
                <a:latin typeface="Calibri"/>
                <a:cs typeface="Calibri"/>
              </a:rPr>
              <a:t>toman</a:t>
            </a:r>
            <a:r>
              <a:rPr lang="en-US" sz="2800" dirty="0">
                <a:latin typeface="Calibri"/>
                <a:cs typeface="Calibri"/>
              </a:rPr>
              <a:t> el control del </a:t>
            </a:r>
            <a:r>
              <a:rPr lang="en-US" sz="2800" dirty="0" err="1">
                <a:latin typeface="Calibri"/>
                <a:cs typeface="Calibri"/>
              </a:rPr>
              <a:t>programa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sucede</a:t>
            </a:r>
            <a:r>
              <a:rPr lang="en-US" sz="2800" dirty="0">
                <a:latin typeface="Calibri"/>
                <a:cs typeface="Calibri"/>
              </a:rPr>
              <a:t> un </a:t>
            </a:r>
            <a:r>
              <a:rPr lang="en-US" sz="2800" dirty="0" err="1">
                <a:latin typeface="Calibri"/>
                <a:cs typeface="Calibri"/>
              </a:rPr>
              <a:t>evento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8270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733</Words>
  <Application>Microsoft Macintosh PowerPoint</Application>
  <PresentationFormat>On-screen Show (4:3)</PresentationFormat>
  <Paragraphs>143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Chalkboard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TODO: add slide showing the two options for where we could create the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Colin Kincaid</cp:lastModifiedBy>
  <cp:revision>40</cp:revision>
  <dcterms:created xsi:type="dcterms:W3CDTF">2016-06-23T10:30:28Z</dcterms:created>
  <dcterms:modified xsi:type="dcterms:W3CDTF">2019-07-01T13:05:03Z</dcterms:modified>
</cp:coreProperties>
</file>